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7" r:id="rId5"/>
    <p:sldId id="280" r:id="rId6"/>
    <p:sldId id="283" r:id="rId7"/>
    <p:sldId id="261" r:id="rId8"/>
    <p:sldId id="262" r:id="rId9"/>
    <p:sldId id="266" r:id="rId10"/>
    <p:sldId id="265" r:id="rId11"/>
    <p:sldId id="282" r:id="rId12"/>
    <p:sldId id="279" r:id="rId13"/>
  </p:sldIdLst>
  <p:sldSz cx="9144000" cy="6858000" type="screen4x3"/>
  <p:notesSz cx="7023100" cy="93091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13" autoAdjust="0"/>
    <p:restoredTop sz="47312" autoAdjust="0"/>
  </p:normalViewPr>
  <p:slideViewPr>
    <p:cSldViewPr>
      <p:cViewPr varScale="1">
        <p:scale>
          <a:sx n="116" d="100"/>
          <a:sy n="116" d="100"/>
        </p:scale>
        <p:origin x="181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446DFAB-5891-4926-B8C5-9CEEBDCCC014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A2DB734-9E77-4B00-9A81-E6BD317E1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5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278802C-2D04-46B3-A52D-A5DC844E7616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E52CEA4-01D0-4BD1-8D91-EC19430A13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8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18F9-06EE-403D-ADFF-AB24F3F73441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F8B8FA-E97B-451C-93A0-3B06816853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18F9-06EE-403D-ADFF-AB24F3F73441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B8FA-E97B-451C-93A0-3B0681685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4F8B8FA-E97B-451C-93A0-3B06816853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18F9-06EE-403D-ADFF-AB24F3F73441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18F9-06EE-403D-ADFF-AB24F3F73441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4F8B8FA-E97B-451C-93A0-3B06816853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18F9-06EE-403D-ADFF-AB24F3F73441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F8B8FA-E97B-451C-93A0-3B06816853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27D18F9-06EE-403D-ADFF-AB24F3F73441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B8FA-E97B-451C-93A0-3B06816853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18F9-06EE-403D-ADFF-AB24F3F73441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4F8B8FA-E97B-451C-93A0-3B06816853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18F9-06EE-403D-ADFF-AB24F3F73441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4F8B8FA-E97B-451C-93A0-3B0681685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18F9-06EE-403D-ADFF-AB24F3F73441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F8B8FA-E97B-451C-93A0-3B0681685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F8B8FA-E97B-451C-93A0-3B06816853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18F9-06EE-403D-ADFF-AB24F3F73441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4F8B8FA-E97B-451C-93A0-3B06816853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27D18F9-06EE-403D-ADFF-AB24F3F73441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27D18F9-06EE-403D-ADFF-AB24F3F73441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F8B8FA-E97B-451C-93A0-3B06816853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manderson@wmata.com" TargetMode="External"/><Relationship Id="rId2" Type="http://schemas.openxmlformats.org/officeDocument/2006/relationships/hyperlink" Target="mailto:bcrowell@wmata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INDER bED ROAD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152400" y="4800600"/>
            <a:ext cx="8839200" cy="19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81000" y="304800"/>
            <a:ext cx="81534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THE WASHINGTON METROPOLITAN AREA TRANSIT AUTHORITY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000" b="1" dirty="0" smtClean="0"/>
              <a:t>Pre-Proposal Conference</a:t>
            </a:r>
          </a:p>
          <a:p>
            <a:pPr algn="ctr"/>
            <a:r>
              <a:rPr lang="en-US" sz="2000" b="1" dirty="0" smtClean="0"/>
              <a:t>MTPD Uniforms</a:t>
            </a:r>
            <a:endParaRPr lang="en-US" sz="2000" b="1" dirty="0" smtClean="0"/>
          </a:p>
          <a:p>
            <a:pPr algn="ctr"/>
            <a:r>
              <a:rPr lang="en-US" sz="2000" b="1" dirty="0" smtClean="0"/>
              <a:t> </a:t>
            </a:r>
            <a:endParaRPr lang="en-US" sz="2000" b="1" dirty="0" smtClean="0"/>
          </a:p>
          <a:p>
            <a:pPr algn="ctr"/>
            <a:endParaRPr lang="en-US" sz="1400" b="1" dirty="0"/>
          </a:p>
          <a:p>
            <a:pPr algn="ctr"/>
            <a:r>
              <a:rPr lang="en-US" sz="2000" b="1" dirty="0" smtClean="0"/>
              <a:t>Solicitation </a:t>
            </a:r>
            <a:r>
              <a:rPr lang="en-US" sz="2000" b="1" dirty="0" smtClean="0"/>
              <a:t>CQ18105</a:t>
            </a:r>
            <a:endParaRPr lang="en-US" sz="2000" b="1" dirty="0" smtClean="0"/>
          </a:p>
          <a:p>
            <a:pPr algn="ctr"/>
            <a:r>
              <a:rPr lang="en-US" sz="2000" b="1" dirty="0" smtClean="0"/>
              <a:t>February 15, 2018</a:t>
            </a:r>
            <a:endParaRPr lang="en-US" sz="2000" b="1" dirty="0" smtClean="0"/>
          </a:p>
          <a:p>
            <a:pPr algn="ctr"/>
            <a:r>
              <a:rPr lang="en-US" sz="2000" b="1" dirty="0" smtClean="0"/>
              <a:t>2:00 PM</a:t>
            </a:r>
            <a:endParaRPr lang="en-US" sz="2000" b="1" dirty="0" smtClean="0"/>
          </a:p>
          <a:p>
            <a:pPr algn="ctr"/>
            <a:endParaRPr lang="en-US" sz="2000" b="1" dirty="0" smtClean="0"/>
          </a:p>
          <a:p>
            <a:r>
              <a:rPr lang="en-US" sz="2000" b="1" dirty="0" smtClean="0"/>
              <a:t>Bridgette Crowell</a:t>
            </a:r>
            <a:r>
              <a:rPr lang="en-US" sz="2000" b="1" dirty="0" smtClean="0"/>
              <a:t>			</a:t>
            </a:r>
            <a:r>
              <a:rPr lang="en-US" sz="2000" b="1" dirty="0" smtClean="0"/>
              <a:t>Monique Anderson</a:t>
            </a:r>
            <a:endParaRPr lang="en-US" sz="2000" b="1" dirty="0" smtClean="0"/>
          </a:p>
          <a:p>
            <a:r>
              <a:rPr lang="en-US" sz="2000" b="1" dirty="0" smtClean="0"/>
              <a:t>Contract Administrator		Contracting Officer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905000"/>
            <a:ext cx="6934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400" dirty="0"/>
              <a:t>Sealed proposal must be received on or before </a:t>
            </a:r>
            <a:endParaRPr lang="en-US" sz="2400" dirty="0" smtClean="0"/>
          </a:p>
          <a:p>
            <a:pPr>
              <a:defRPr/>
            </a:pPr>
            <a:r>
              <a:rPr lang="en-US" sz="2400" b="1" dirty="0" smtClean="0"/>
              <a:t>February 26,2018</a:t>
            </a:r>
            <a:r>
              <a:rPr lang="en-US" sz="2400" b="1" dirty="0" smtClean="0"/>
              <a:t>, 2:00 </a:t>
            </a:r>
            <a:r>
              <a:rPr lang="en-US" sz="2400" b="1" dirty="0"/>
              <a:t>PM EST </a:t>
            </a:r>
            <a:r>
              <a:rPr lang="en-US" sz="2400" dirty="0"/>
              <a:t>to the Issuing Office at the following address</a:t>
            </a:r>
            <a:r>
              <a:rPr lang="en-US" sz="2400" dirty="0" smtClean="0"/>
              <a:t>:</a:t>
            </a:r>
          </a:p>
          <a:p>
            <a:pPr>
              <a:defRPr/>
            </a:pPr>
            <a:endParaRPr lang="en-US" sz="2400" dirty="0"/>
          </a:p>
          <a:p>
            <a:pPr algn="ctr">
              <a:buFontTx/>
              <a:buNone/>
              <a:defRPr/>
            </a:pPr>
            <a:r>
              <a:rPr lang="en-US" sz="2400" b="1" dirty="0" smtClean="0"/>
              <a:t>Washington Metropolitan Area Transit Authority</a:t>
            </a:r>
            <a:endParaRPr lang="en-US" sz="2400" b="1" dirty="0"/>
          </a:p>
          <a:p>
            <a:pPr algn="ctr">
              <a:buFontTx/>
              <a:buNone/>
              <a:defRPr/>
            </a:pPr>
            <a:r>
              <a:rPr lang="en-US" sz="2400" b="1" dirty="0" smtClean="0"/>
              <a:t>Office </a:t>
            </a:r>
            <a:r>
              <a:rPr lang="en-US" sz="2400" b="1" dirty="0"/>
              <a:t>of Procurement</a:t>
            </a:r>
          </a:p>
          <a:p>
            <a:pPr algn="ctr">
              <a:buFontTx/>
              <a:buNone/>
              <a:defRPr/>
            </a:pPr>
            <a:r>
              <a:rPr lang="en-US" sz="2400" b="1" dirty="0"/>
              <a:t>Attn:  </a:t>
            </a:r>
            <a:r>
              <a:rPr lang="en-US" sz="2400" b="1" dirty="0" smtClean="0"/>
              <a:t>Bridgette Crowell</a:t>
            </a:r>
            <a:endParaRPr lang="en-US" sz="2400" b="1" dirty="0"/>
          </a:p>
          <a:p>
            <a:pPr algn="ctr">
              <a:buFontTx/>
              <a:buNone/>
              <a:defRPr/>
            </a:pPr>
            <a:r>
              <a:rPr lang="en-US" sz="2400" b="1" dirty="0" smtClean="0"/>
              <a:t>600 Fifth Street NW, </a:t>
            </a:r>
            <a:r>
              <a:rPr lang="en-US" sz="2400" b="1" dirty="0" smtClean="0"/>
              <a:t>3rd </a:t>
            </a:r>
            <a:r>
              <a:rPr lang="en-US" sz="2400" b="1" dirty="0"/>
              <a:t>Floor</a:t>
            </a:r>
          </a:p>
          <a:p>
            <a:pPr algn="ctr">
              <a:buFontTx/>
              <a:buNone/>
              <a:defRPr/>
            </a:pPr>
            <a:r>
              <a:rPr lang="en-US" sz="2400" b="1" dirty="0" smtClean="0"/>
              <a:t>Washington, DC</a:t>
            </a:r>
            <a:r>
              <a:rPr lang="en-US" sz="2400" b="1" dirty="0"/>
              <a:t>  </a:t>
            </a:r>
            <a:r>
              <a:rPr lang="en-US" sz="2400" b="1" dirty="0" smtClean="0"/>
              <a:t>20001</a:t>
            </a:r>
            <a:endParaRPr lang="en-US" sz="2400" b="1" dirty="0"/>
          </a:p>
          <a:p>
            <a:pPr algn="ctr">
              <a:buFontTx/>
              <a:buNone/>
              <a:defRPr/>
            </a:pPr>
            <a:endParaRPr lang="en-US" sz="2400" b="1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143000" y="3048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THE WASHINGTON METROPOLITAN AREA TRANSIT AUTHORITY  </a:t>
            </a:r>
            <a:endParaRPr lang="en-US" sz="2400" dirty="0"/>
          </a:p>
        </p:txBody>
      </p:sp>
      <p:pic>
        <p:nvPicPr>
          <p:cNvPr id="13318" name="Picture 6" descr="Image result for wmata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762001" cy="761999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152400" y="1219200"/>
            <a:ext cx="8839200" cy="1588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13716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Proposal Due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057400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143000" y="3048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THE WASHINGTON METROPOLITAN AREA TRANSIT AUTHORITY  </a:t>
            </a:r>
            <a:endParaRPr lang="en-US" sz="2400" dirty="0"/>
          </a:p>
        </p:txBody>
      </p:sp>
      <p:pic>
        <p:nvPicPr>
          <p:cNvPr id="13318" name="Picture 6" descr="Image result for wmata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762001" cy="761999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152400" y="1219200"/>
            <a:ext cx="8839200" cy="1588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261385" y="3244334"/>
            <a:ext cx="2621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dirty="0">
                <a:solidFill>
                  <a:schemeClr val="bg1"/>
                </a:solidFill>
              </a:rPr>
              <a:t>Proposal Package Notes</a:t>
            </a:r>
            <a:endParaRPr lang="en-US" kern="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1582340"/>
            <a:ext cx="84582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Summary of Solicitation</a:t>
            </a:r>
          </a:p>
          <a:p>
            <a:endParaRPr lang="en-US" dirty="0" smtClean="0"/>
          </a:p>
          <a:p>
            <a:r>
              <a:rPr lang="en-US" dirty="0" smtClean="0"/>
              <a:t>•</a:t>
            </a:r>
            <a:r>
              <a:rPr lang="en-US" sz="2000" dirty="0" smtClean="0"/>
              <a:t>Procurement Method: </a:t>
            </a:r>
            <a:r>
              <a:rPr lang="en-US" sz="2000" dirty="0" smtClean="0"/>
              <a:t>IFB</a:t>
            </a:r>
            <a:endParaRPr lang="en-US" sz="2000" dirty="0" smtClean="0"/>
          </a:p>
          <a:p>
            <a:r>
              <a:rPr lang="en-US" sz="2000" dirty="0" smtClean="0"/>
              <a:t>•Performance Period: </a:t>
            </a:r>
            <a:r>
              <a:rPr lang="en-US" sz="2000" dirty="0" smtClean="0"/>
              <a:t>Two (2) </a:t>
            </a:r>
            <a:r>
              <a:rPr lang="en-US" sz="2000" dirty="0" smtClean="0"/>
              <a:t>year base periods</a:t>
            </a:r>
          </a:p>
          <a:p>
            <a:r>
              <a:rPr lang="en-US" sz="2000" dirty="0" smtClean="0"/>
              <a:t>•Option Years: </a:t>
            </a:r>
            <a:r>
              <a:rPr lang="en-US" sz="2000" dirty="0" smtClean="0"/>
              <a:t>Three (3) </a:t>
            </a:r>
            <a:r>
              <a:rPr lang="en-US" sz="2000" dirty="0" smtClean="0"/>
              <a:t>one year options, exercised at the discretion of the Authority </a:t>
            </a:r>
          </a:p>
          <a:p>
            <a:r>
              <a:rPr lang="en-US" sz="2000" dirty="0" smtClean="0"/>
              <a:t>•Anticipated Contract Award:  March </a:t>
            </a:r>
            <a:r>
              <a:rPr lang="en-US" sz="2000" dirty="0" smtClean="0"/>
              <a:t>2018</a:t>
            </a:r>
            <a:endParaRPr lang="en-US" sz="2000" dirty="0" smtClean="0"/>
          </a:p>
          <a:p>
            <a:r>
              <a:rPr lang="en-US" sz="2000" dirty="0" smtClean="0"/>
              <a:t>•Contract Type: </a:t>
            </a:r>
            <a:r>
              <a:rPr lang="en-US" sz="2000" dirty="0" smtClean="0"/>
              <a:t>Requirements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Contractors are encouraged to ask questions or get clarifications during the Q&amp;A period or submit a written questionnaire.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1886" y="2209800"/>
            <a:ext cx="7924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  <a:defRPr/>
            </a:pPr>
            <a:r>
              <a:rPr lang="en-US" sz="2400" dirty="0"/>
              <a:t>Answers provided today are considered unofficial and not binding.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All </a:t>
            </a:r>
            <a:r>
              <a:rPr lang="en-US" sz="2400" dirty="0"/>
              <a:t>questions and responses will be posted on the </a:t>
            </a:r>
            <a:r>
              <a:rPr lang="en-US" sz="2400" dirty="0" smtClean="0"/>
              <a:t>Procurement Solicitation </a:t>
            </a:r>
            <a:r>
              <a:rPr lang="en-US" sz="2400" dirty="0" smtClean="0"/>
              <a:t>Website</a:t>
            </a: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 algn="ctr">
              <a:defRPr/>
            </a:pPr>
            <a:endParaRPr lang="en-US" sz="2400" u="sng" dirty="0">
              <a:solidFill>
                <a:srgbClr val="00B0F0"/>
              </a:solidFill>
              <a:latin typeface="Baskerville Old Face" pitchFamily="18" charset="0"/>
            </a:endParaRPr>
          </a:p>
          <a:p>
            <a:pPr algn="ctr">
              <a:defRPr/>
            </a:pPr>
            <a:r>
              <a:rPr lang="en-US" sz="3600" b="1" i="1" dirty="0">
                <a:latin typeface="Baskerville Old Face" pitchFamily="18" charset="0"/>
              </a:rPr>
              <a:t>Thank-you for attending today’s </a:t>
            </a:r>
          </a:p>
          <a:p>
            <a:pPr algn="ctr">
              <a:defRPr/>
            </a:pPr>
            <a:r>
              <a:rPr lang="en-US" sz="3600" b="1" i="1" dirty="0">
                <a:latin typeface="Baskerville Old Face" pitchFamily="18" charset="0"/>
              </a:rPr>
              <a:t>Pre-proposal conference</a:t>
            </a:r>
          </a:p>
          <a:p>
            <a:pPr>
              <a:defRPr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143000" y="3048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THE WASHINGTON METROPOLITAN AREA TRANSIT AUTHORITY  </a:t>
            </a:r>
            <a:endParaRPr lang="en-US" sz="2400" dirty="0"/>
          </a:p>
        </p:txBody>
      </p:sp>
      <p:pic>
        <p:nvPicPr>
          <p:cNvPr id="13318" name="Picture 6" descr="Image result for wmata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762001" cy="761999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152400" y="1219200"/>
            <a:ext cx="8839200" cy="1588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04800" y="1453684"/>
            <a:ext cx="41024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Questions &amp; Answers</a:t>
            </a:r>
          </a:p>
        </p:txBody>
      </p:sp>
    </p:spTree>
    <p:extLst>
      <p:ext uri="{BB962C8B-B14F-4D97-AF65-F5344CB8AC3E}">
        <p14:creationId xmlns:p14="http://schemas.microsoft.com/office/powerpoint/2010/main" val="298535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362200"/>
            <a:ext cx="2971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dirty="0" smtClean="0"/>
              <a:t>Safety Tip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dirty="0" smtClean="0"/>
              <a:t>Introductions</a:t>
            </a:r>
            <a:endParaRPr lang="en-US" sz="2400" dirty="0"/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dirty="0" smtClean="0"/>
              <a:t>Housekeeping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dirty="0" smtClean="0"/>
              <a:t>Overview </a:t>
            </a:r>
            <a:r>
              <a:rPr lang="en-US" sz="2400" dirty="0"/>
              <a:t>of </a:t>
            </a:r>
            <a:r>
              <a:rPr lang="en-US" sz="2400" dirty="0" smtClean="0"/>
              <a:t>IFB</a:t>
            </a: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43000" y="3048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THE WASHINGTON METROPOLITAN AREA TRANSIT AUTHORITY  </a:t>
            </a:r>
            <a:endParaRPr lang="en-US" sz="2400" dirty="0"/>
          </a:p>
        </p:txBody>
      </p:sp>
      <p:pic>
        <p:nvPicPr>
          <p:cNvPr id="13318" name="Picture 6" descr="Image result for wmata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762001" cy="761999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152400" y="1219200"/>
            <a:ext cx="8839200" cy="1588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13716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AGENDA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2362200"/>
            <a:ext cx="4038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dirty="0" smtClean="0"/>
              <a:t>IFB</a:t>
            </a:r>
            <a:r>
              <a:rPr lang="en-US" sz="2400" dirty="0" smtClean="0"/>
              <a:t> </a:t>
            </a:r>
            <a:r>
              <a:rPr lang="en-US" sz="2400" dirty="0" smtClean="0"/>
              <a:t>Requirements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dirty="0" smtClean="0"/>
              <a:t>Insurance Requirements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dirty="0" smtClean="0"/>
              <a:t>Questions and Answers</a:t>
            </a:r>
          </a:p>
          <a:p>
            <a:pPr>
              <a:lnSpc>
                <a:spcPct val="150000"/>
              </a:lnSpc>
              <a:defRPr/>
            </a:pP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09800"/>
            <a:ext cx="7924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Agency Representatives</a:t>
            </a:r>
          </a:p>
          <a:p>
            <a:pPr>
              <a:defRPr/>
            </a:pPr>
            <a:endParaRPr lang="en-US" sz="2400" dirty="0"/>
          </a:p>
          <a:p>
            <a:pPr>
              <a:buFont typeface="Wingdings" pitchFamily="2" charset="2"/>
              <a:buChar char="Ø"/>
              <a:defRPr/>
            </a:pPr>
            <a:r>
              <a:rPr lang="en-US" sz="2400" dirty="0"/>
              <a:t>Department of  </a:t>
            </a:r>
            <a:r>
              <a:rPr lang="en-US" sz="2400" dirty="0" smtClean="0"/>
              <a:t>Procurement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dirty="0" smtClean="0"/>
              <a:t>Bridgette Crowell, </a:t>
            </a:r>
            <a:r>
              <a:rPr lang="en-US" sz="2400" dirty="0" smtClean="0"/>
              <a:t>Contract Administrator</a:t>
            </a:r>
            <a:endParaRPr lang="en-US" sz="2400" dirty="0"/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dirty="0" smtClean="0"/>
              <a:t>Monique Anderson, </a:t>
            </a:r>
            <a:r>
              <a:rPr lang="en-US" sz="2400" dirty="0" smtClean="0"/>
              <a:t>Contract Officer</a:t>
            </a:r>
          </a:p>
          <a:p>
            <a:pPr lvl="1">
              <a:buFont typeface="Wingdings" pitchFamily="2" charset="2"/>
              <a:buChar char="Ø"/>
              <a:defRPr/>
            </a:pPr>
            <a:endParaRPr lang="en-US" sz="2400" dirty="0"/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dirty="0" smtClean="0"/>
              <a:t>Program Team</a:t>
            </a:r>
          </a:p>
          <a:p>
            <a:pPr lvl="1">
              <a:defRPr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143000" y="3048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THE WASHINGTON METROPOLITAN AREA TRANSIT AUTHORITY  </a:t>
            </a:r>
            <a:endParaRPr lang="en-US" sz="2400" dirty="0"/>
          </a:p>
        </p:txBody>
      </p:sp>
      <p:pic>
        <p:nvPicPr>
          <p:cNvPr id="13318" name="Picture 6" descr="Image result for wmata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762001" cy="761999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152400" y="1219200"/>
            <a:ext cx="8839200" cy="1588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13716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INTRODUCTIONS</a:t>
            </a:r>
            <a:endParaRPr lang="en-US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09800"/>
            <a:ext cx="792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Restrooms 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Sign attendance register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Provide business card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Sign in sheet and a copy of the agenda will be posted on the website:  </a:t>
            </a:r>
            <a:r>
              <a:rPr lang="en-US" sz="2400" dirty="0" smtClean="0"/>
              <a:t>www.wmata.com/MTPDuniform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143000" y="3048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THE WASHINGTON METROPOLITAN AREA TRANSIT AUTHORITY  </a:t>
            </a:r>
            <a:endParaRPr lang="en-US" sz="2400" dirty="0"/>
          </a:p>
        </p:txBody>
      </p:sp>
      <p:pic>
        <p:nvPicPr>
          <p:cNvPr id="13318" name="Picture 6" descr="Image result for wmata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762001" cy="761999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152400" y="1219200"/>
            <a:ext cx="8839200" cy="1588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13716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Housekeeping</a:t>
            </a:r>
            <a:endParaRPr lang="en-US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3048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THE WASHINGTON METROPOLITAN AREA TRANSIT AUTHORITY  </a:t>
            </a:r>
            <a:endParaRPr lang="en-US" sz="2400" dirty="0"/>
          </a:p>
        </p:txBody>
      </p:sp>
      <p:pic>
        <p:nvPicPr>
          <p:cNvPr id="13318" name="Picture 6" descr="Image result for wmata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762001" cy="761999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152400" y="1219200"/>
            <a:ext cx="8839200" cy="1588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28600" y="1524000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Disclaimer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b="1" dirty="0" smtClean="0"/>
              <a:t>The information contained in this presentation is for informational purposes only.</a:t>
            </a:r>
          </a:p>
          <a:p>
            <a:pPr algn="ctr"/>
            <a:endParaRPr lang="en-US" sz="2800" b="1" dirty="0" smtClean="0"/>
          </a:p>
          <a:p>
            <a:pPr algn="just"/>
            <a:r>
              <a:rPr lang="en-US" sz="2800" b="1" dirty="0" smtClean="0"/>
              <a:t>In the event of a discrepancy between the information contained herein and the </a:t>
            </a:r>
            <a:r>
              <a:rPr lang="en-US" sz="2800" b="1" dirty="0" smtClean="0"/>
              <a:t>IFB</a:t>
            </a:r>
            <a:r>
              <a:rPr lang="en-US" sz="2800" b="1" dirty="0" smtClean="0"/>
              <a:t> </a:t>
            </a:r>
            <a:r>
              <a:rPr lang="en-US" sz="2800" b="1" dirty="0" smtClean="0"/>
              <a:t>documents, the </a:t>
            </a:r>
            <a:r>
              <a:rPr lang="en-US" sz="2800" b="1" dirty="0" smtClean="0"/>
              <a:t>IFB</a:t>
            </a:r>
            <a:r>
              <a:rPr lang="en-US" sz="2800" b="1" dirty="0" smtClean="0"/>
              <a:t> </a:t>
            </a:r>
            <a:r>
              <a:rPr lang="en-US" sz="2800" b="1" dirty="0" smtClean="0"/>
              <a:t>documents will take precedence.</a:t>
            </a:r>
            <a:endParaRPr lang="en-US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3048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THE WASHINGTON METROPOLITAN AREA TRANSIT AUTHORITY  </a:t>
            </a:r>
            <a:endParaRPr lang="en-US" sz="2400" dirty="0"/>
          </a:p>
        </p:txBody>
      </p:sp>
      <p:pic>
        <p:nvPicPr>
          <p:cNvPr id="13318" name="Picture 6" descr="Image result for wmata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762001" cy="761999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152400" y="1219200"/>
            <a:ext cx="8839200" cy="1588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28600" y="1524000"/>
            <a:ext cx="8534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Pre-Proposal Conference Rules of </a:t>
            </a:r>
            <a:r>
              <a:rPr lang="en-US" sz="2800" dirty="0" smtClean="0"/>
              <a:t>Conduct</a:t>
            </a:r>
          </a:p>
          <a:p>
            <a:endParaRPr lang="en-US" sz="1600" dirty="0" smtClean="0"/>
          </a:p>
          <a:p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The </a:t>
            </a:r>
            <a:r>
              <a:rPr lang="en-US" sz="1600" dirty="0"/>
              <a:t>Pre-proposal conference is for information only. Any answers furnished during the conference will not be official until they have been verified, in </a:t>
            </a:r>
            <a:r>
              <a:rPr lang="en-US" sz="1600" dirty="0" smtClean="0"/>
              <a:t>writing. All </a:t>
            </a:r>
            <a:r>
              <a:rPr lang="en-US" sz="1600" dirty="0"/>
              <a:t>questions, written answers, and any follow up documentation will be posted </a:t>
            </a:r>
            <a:r>
              <a:rPr lang="en-US" sz="1600" dirty="0" smtClean="0"/>
              <a:t>website </a:t>
            </a:r>
            <a:r>
              <a:rPr lang="en-US" sz="1600" dirty="0"/>
              <a:t>as an addendum to, and shall become part </a:t>
            </a:r>
            <a:r>
              <a:rPr lang="en-US" sz="1600" dirty="0" smtClean="0"/>
              <a:t>of </a:t>
            </a:r>
            <a:r>
              <a:rPr lang="en-US" sz="1600" dirty="0"/>
              <a:t>this </a:t>
            </a:r>
            <a:r>
              <a:rPr lang="en-US" sz="1600" dirty="0" smtClean="0"/>
              <a:t>IFB.</a:t>
            </a:r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69774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2958" y="310515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THE WASHINGTON METROPOLITAN AREA TRANSIT AUTHORITY  </a:t>
            </a:r>
            <a:endParaRPr lang="en-US" sz="2400" dirty="0"/>
          </a:p>
        </p:txBody>
      </p:sp>
      <p:pic>
        <p:nvPicPr>
          <p:cNvPr id="13318" name="Picture 6" descr="Image result for wmata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762001" cy="761999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152400" y="1219200"/>
            <a:ext cx="8839200" cy="1588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1000" y="12954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Supplier Development &amp; Support</a:t>
            </a:r>
            <a:endParaRPr lang="en-US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533400" y="2209800"/>
            <a:ext cx="4876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spcBef>
                <a:spcPts val="0"/>
              </a:spcBef>
              <a:buFontTx/>
              <a:buNone/>
              <a:defRPr/>
            </a:pPr>
            <a:r>
              <a:rPr lang="en-US" sz="1600" b="1" dirty="0"/>
              <a:t>Your Gateway to All Procurement Information</a:t>
            </a:r>
          </a:p>
          <a:p>
            <a:pPr marL="0" lvl="1" indent="-342900">
              <a:spcBef>
                <a:spcPts val="0"/>
              </a:spcBef>
              <a:buFontTx/>
              <a:buNone/>
              <a:defRPr/>
            </a:pPr>
            <a:endParaRPr lang="en-US" sz="1600" b="1" dirty="0">
              <a:solidFill>
                <a:srgbClr val="2A4E96"/>
              </a:solidFill>
            </a:endParaRPr>
          </a:p>
          <a:p>
            <a:pPr marL="0" lvl="1" indent="-342900">
              <a:spcBef>
                <a:spcPts val="0"/>
              </a:spcBef>
              <a:buFontTx/>
              <a:buNone/>
              <a:defRPr/>
            </a:pPr>
            <a:r>
              <a:rPr lang="en-US" sz="1600" b="1" dirty="0">
                <a:solidFill>
                  <a:srgbClr val="2A4E96"/>
                </a:solidFill>
              </a:rPr>
              <a:t>  Links to:</a:t>
            </a:r>
          </a:p>
          <a:p>
            <a:pPr marL="0" lvl="1" indent="-342900">
              <a:spcBef>
                <a:spcPts val="0"/>
              </a:spcBef>
              <a:buFontTx/>
              <a:buNone/>
              <a:defRPr/>
            </a:pPr>
            <a:endParaRPr lang="en-US" sz="1600" b="1" dirty="0">
              <a:solidFill>
                <a:srgbClr val="2A4E96"/>
              </a:solidFill>
            </a:endParaRPr>
          </a:p>
          <a:p>
            <a:pPr marL="0" lvl="1" indent="-34290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sz="1600" b="1" dirty="0" smtClean="0">
                <a:solidFill>
                  <a:srgbClr val="2A4E96"/>
                </a:solidFill>
              </a:rPr>
              <a:t>Vendor Relations</a:t>
            </a:r>
            <a:endParaRPr lang="en-US" sz="1600" b="1" dirty="0">
              <a:solidFill>
                <a:srgbClr val="2A4E96"/>
              </a:solidFill>
            </a:endParaRPr>
          </a:p>
          <a:p>
            <a:pPr marL="0" lvl="1" indent="-34290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sz="1600" b="1" dirty="0" smtClean="0">
                <a:solidFill>
                  <a:srgbClr val="2A4E96"/>
                </a:solidFill>
              </a:rPr>
              <a:t>Procurement </a:t>
            </a:r>
            <a:r>
              <a:rPr lang="en-US" sz="1600" b="1" dirty="0">
                <a:solidFill>
                  <a:srgbClr val="2A4E96"/>
                </a:solidFill>
              </a:rPr>
              <a:t>Handbook</a:t>
            </a:r>
          </a:p>
        </p:txBody>
      </p:sp>
      <p:pic>
        <p:nvPicPr>
          <p:cNvPr id="12" name="Picture 11"/>
          <p:cNvPicPr/>
          <p:nvPr/>
        </p:nvPicPr>
        <p:blipFill>
          <a:blip r:embed="rId3"/>
          <a:stretch>
            <a:fillRect/>
          </a:stretch>
        </p:blipFill>
        <p:spPr>
          <a:xfrm>
            <a:off x="4267200" y="1893232"/>
            <a:ext cx="4343400" cy="412656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098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2A4E96"/>
                </a:solidFill>
              </a:rPr>
              <a:t>Vendor Registration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143000" y="3048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THE WASHINGTON METROPOLITAN AREA TRANSIT AUTHORITY  </a:t>
            </a:r>
            <a:endParaRPr lang="en-US" sz="2400" dirty="0"/>
          </a:p>
        </p:txBody>
      </p:sp>
      <p:pic>
        <p:nvPicPr>
          <p:cNvPr id="13318" name="Picture 6" descr="Image result for wmata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762001" cy="761999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152400" y="1219200"/>
            <a:ext cx="8839200" cy="1588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1371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Supplier Development &amp; Support</a:t>
            </a:r>
            <a:endParaRPr lang="en-US" sz="2800" b="1" dirty="0"/>
          </a:p>
        </p:txBody>
      </p:sp>
      <p:pic>
        <p:nvPicPr>
          <p:cNvPr id="9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1295400" y="2667000"/>
            <a:ext cx="6248400" cy="3466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981200"/>
            <a:ext cx="7924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Bridgette Crowell, </a:t>
            </a:r>
            <a:r>
              <a:rPr lang="en-US" sz="2000" b="1" dirty="0" smtClean="0"/>
              <a:t>Contract Administrator</a:t>
            </a:r>
          </a:p>
          <a:p>
            <a:r>
              <a:rPr lang="en-US" sz="2000" b="1" dirty="0" smtClean="0"/>
              <a:t>Telephone:  </a:t>
            </a:r>
            <a:r>
              <a:rPr lang="en-US" sz="2000" b="1" dirty="0" smtClean="0"/>
              <a:t>202-962-2718</a:t>
            </a:r>
            <a:endParaRPr lang="en-US" sz="2000" b="1" dirty="0" smtClean="0"/>
          </a:p>
          <a:p>
            <a:r>
              <a:rPr lang="en-US" sz="2000" b="1" dirty="0" smtClean="0"/>
              <a:t>Email:  </a:t>
            </a:r>
            <a:r>
              <a:rPr lang="en-US" sz="2000" b="1" dirty="0" smtClean="0">
                <a:hlinkClick r:id="rId2"/>
              </a:rPr>
              <a:t>bcrowell@wmata.com</a:t>
            </a:r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Monique Anderson, </a:t>
            </a:r>
            <a:r>
              <a:rPr lang="en-US" sz="2000" b="1" dirty="0" smtClean="0"/>
              <a:t>Contracting Officer</a:t>
            </a:r>
          </a:p>
          <a:p>
            <a:r>
              <a:rPr lang="en-US" sz="2000" b="1" dirty="0" smtClean="0"/>
              <a:t>Email: </a:t>
            </a:r>
            <a:r>
              <a:rPr lang="en-US" sz="2000" b="1" dirty="0" smtClean="0">
                <a:hlinkClick r:id="rId3"/>
              </a:rPr>
              <a:t>mmanderson@wmata.com</a:t>
            </a:r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Web: https://www.wmata.com/business/procurement/vendor-resources.cfm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Vendor Registration</a:t>
            </a:r>
          </a:p>
          <a:p>
            <a:r>
              <a:rPr lang="en-US" sz="2000" b="1" dirty="0" smtClean="0"/>
              <a:t>Email:  Procadmin.com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3048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THE WASHINGTON METROPOLITAN AREA TRANSIT AUTHORITY  </a:t>
            </a:r>
            <a:endParaRPr lang="en-US" sz="2400" dirty="0"/>
          </a:p>
        </p:txBody>
      </p:sp>
      <p:pic>
        <p:nvPicPr>
          <p:cNvPr id="13318" name="Picture 6" descr="Image result for wmata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04800"/>
            <a:ext cx="762001" cy="761999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152400" y="1219200"/>
            <a:ext cx="8839200" cy="1588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13716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12954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Supplier Development &amp; Support</a:t>
            </a:r>
            <a:endParaRPr lang="en-US" sz="2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2240</TotalTime>
  <Words>436</Words>
  <Application>Microsoft Office PowerPoint</Application>
  <PresentationFormat>On-screen Show (4:3)</PresentationFormat>
  <Paragraphs>102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Baskerville Old Face</vt:lpstr>
      <vt:lpstr>Calibri</vt:lpstr>
      <vt:lpstr>Georgia</vt:lpstr>
      <vt:lpstr>Wingdings</vt:lpstr>
      <vt:lpstr>Wingdings 2</vt:lpstr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Sherry Caison</dc:creator>
  <cp:lastModifiedBy>Anderson, Monique M.</cp:lastModifiedBy>
  <cp:revision>43</cp:revision>
  <cp:lastPrinted>2018-02-15T18:44:28Z</cp:lastPrinted>
  <dcterms:created xsi:type="dcterms:W3CDTF">2017-11-08T00:45:35Z</dcterms:created>
  <dcterms:modified xsi:type="dcterms:W3CDTF">2018-02-15T18:45:38Z</dcterms:modified>
</cp:coreProperties>
</file>